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368" r:id="rId2"/>
    <p:sldId id="385" r:id="rId3"/>
    <p:sldId id="331" r:id="rId4"/>
    <p:sldId id="396" r:id="rId5"/>
    <p:sldId id="395" r:id="rId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E489"/>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06"/>
    <p:restoredTop sz="94923"/>
  </p:normalViewPr>
  <p:slideViewPr>
    <p:cSldViewPr snapToGrid="0">
      <p:cViewPr varScale="1">
        <p:scale>
          <a:sx n="228" d="100"/>
          <a:sy n="228" d="100"/>
        </p:scale>
        <p:origin x="192" y="520"/>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28/2/2026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30797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0645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2/28/26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2/28/26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2/28/26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2/28/26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2/28/26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2/28/26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2/28/26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2/28/26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2/28/26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3:22-36</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2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0" y="0"/>
            <a:ext cx="9144000" cy="5504071"/>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buNone/>
            </a:pPr>
            <a:r>
              <a:rPr lang="en-AU" sz="2300" b="1" baseline="30000" dirty="0">
                <a:solidFill>
                  <a:srgbClr val="FFFFFF"/>
                </a:solidFill>
                <a:effectLst/>
                <a:latin typeface="Times New Roman" panose="02020603050405020304" pitchFamily="18" charset="0"/>
                <a:ea typeface="Times New Roman" panose="02020603050405020304" pitchFamily="18" charset="0"/>
              </a:rPr>
              <a:t> 22 </a:t>
            </a:r>
            <a:r>
              <a:rPr lang="en-AU" sz="2300" dirty="0">
                <a:solidFill>
                  <a:srgbClr val="FFFFFF"/>
                </a:solidFill>
                <a:effectLst/>
                <a:latin typeface="Times New Roman" panose="02020603050405020304" pitchFamily="18" charset="0"/>
                <a:ea typeface="Times New Roman" panose="02020603050405020304" pitchFamily="18" charset="0"/>
              </a:rPr>
              <a:t>After this Jesus and his disciples went into the Judean countryside, and he remained there with them and was baptising.  </a:t>
            </a:r>
            <a:r>
              <a:rPr lang="en-AU" sz="2300" b="1" baseline="30000" dirty="0">
                <a:solidFill>
                  <a:srgbClr val="FFFFFF"/>
                </a:solidFill>
                <a:effectLst/>
                <a:latin typeface="Times New Roman" panose="02020603050405020304" pitchFamily="18" charset="0"/>
                <a:ea typeface="Times New Roman" panose="02020603050405020304" pitchFamily="18" charset="0"/>
              </a:rPr>
              <a:t>23 </a:t>
            </a:r>
            <a:r>
              <a:rPr lang="en-AU" sz="2300" dirty="0">
                <a:solidFill>
                  <a:srgbClr val="FFFFFF"/>
                </a:solidFill>
                <a:effectLst/>
                <a:latin typeface="Times New Roman" panose="02020603050405020304" pitchFamily="18" charset="0"/>
                <a:ea typeface="Times New Roman" panose="02020603050405020304" pitchFamily="18" charset="0"/>
              </a:rPr>
              <a:t>John also was baptising at Aenon near Salim, because water was plentiful there, and people were coming and being baptised </a:t>
            </a:r>
            <a:r>
              <a:rPr lang="en-AU" sz="2300" b="1" baseline="30000" dirty="0">
                <a:solidFill>
                  <a:srgbClr val="FFFFFF"/>
                </a:solidFill>
                <a:effectLst/>
                <a:latin typeface="Times New Roman" panose="02020603050405020304" pitchFamily="18" charset="0"/>
                <a:ea typeface="Times New Roman" panose="02020603050405020304" pitchFamily="18" charset="0"/>
              </a:rPr>
              <a:t>24 </a:t>
            </a:r>
            <a:r>
              <a:rPr lang="en-AU" sz="2300" dirty="0">
                <a:solidFill>
                  <a:srgbClr val="FFFFFF"/>
                </a:solidFill>
                <a:effectLst/>
                <a:latin typeface="Times New Roman" panose="02020603050405020304" pitchFamily="18" charset="0"/>
                <a:ea typeface="Times New Roman" panose="02020603050405020304" pitchFamily="18" charset="0"/>
              </a:rPr>
              <a:t>(for John had not yet been put in prison). </a:t>
            </a:r>
            <a:endParaRPr lang="en-AU" sz="800" dirty="0">
              <a:effectLst/>
              <a:latin typeface="Calibri" panose="020F0502020204030204" pitchFamily="34" charset="0"/>
              <a:ea typeface="Times New Roman" panose="02020603050405020304" pitchFamily="18" charset="0"/>
            </a:endParaRPr>
          </a:p>
          <a:p>
            <a:pPr indent="152400">
              <a:lnSpc>
                <a:spcPct val="105000"/>
              </a:lnSpc>
              <a:spcAft>
                <a:spcPts val="1000"/>
              </a:spcAft>
              <a:buNone/>
            </a:pPr>
            <a:r>
              <a:rPr lang="en-AU" sz="800" dirty="0">
                <a:solidFill>
                  <a:srgbClr val="FFFFFF"/>
                </a:solidFill>
                <a:effectLst/>
                <a:latin typeface="Times New Roman" panose="02020603050405020304" pitchFamily="18" charset="0"/>
                <a:ea typeface="Times New Roman" panose="02020603050405020304" pitchFamily="18" charset="0"/>
              </a:rPr>
              <a:t> </a:t>
            </a:r>
            <a:endParaRPr lang="en-AU" sz="800" dirty="0">
              <a:effectLst/>
              <a:latin typeface="Calibri" panose="020F0502020204030204" pitchFamily="34" charset="0"/>
              <a:ea typeface="Times New Roman" panose="02020603050405020304" pitchFamily="18" charset="0"/>
            </a:endParaRPr>
          </a:p>
          <a:p>
            <a:pPr>
              <a:buNone/>
            </a:pPr>
            <a:r>
              <a:rPr lang="en-AU" sz="2300" b="1" baseline="30000" dirty="0">
                <a:solidFill>
                  <a:srgbClr val="FFFFFF"/>
                </a:solidFill>
                <a:effectLst/>
                <a:latin typeface="Times New Roman" panose="02020603050405020304" pitchFamily="18" charset="0"/>
                <a:ea typeface="Times New Roman" panose="02020603050405020304" pitchFamily="18" charset="0"/>
              </a:rPr>
              <a:t>25 </a:t>
            </a:r>
            <a:r>
              <a:rPr lang="en-AU" sz="2300" dirty="0">
                <a:solidFill>
                  <a:srgbClr val="FFFFFF"/>
                </a:solidFill>
                <a:effectLst/>
                <a:latin typeface="Times New Roman" panose="02020603050405020304" pitchFamily="18" charset="0"/>
                <a:ea typeface="Times New Roman" panose="02020603050405020304" pitchFamily="18" charset="0"/>
              </a:rPr>
              <a:t>Now a discussion arose between some of John’s disciples and a Jew over purification.  </a:t>
            </a:r>
            <a:r>
              <a:rPr lang="en-AU" sz="2300" b="1" baseline="30000" dirty="0">
                <a:solidFill>
                  <a:srgbClr val="FFFFFF"/>
                </a:solidFill>
                <a:effectLst/>
                <a:latin typeface="Times New Roman" panose="02020603050405020304" pitchFamily="18" charset="0"/>
                <a:ea typeface="Times New Roman" panose="02020603050405020304" pitchFamily="18" charset="0"/>
              </a:rPr>
              <a:t>26 </a:t>
            </a:r>
            <a:r>
              <a:rPr lang="en-AU" sz="2300" dirty="0">
                <a:solidFill>
                  <a:srgbClr val="FFFFFF"/>
                </a:solidFill>
                <a:effectLst/>
                <a:latin typeface="Times New Roman" panose="02020603050405020304" pitchFamily="18" charset="0"/>
                <a:ea typeface="Times New Roman" panose="02020603050405020304" pitchFamily="18" charset="0"/>
              </a:rPr>
              <a:t>And they came to John and said to him, “Rabbi, he who was with you across the Jordan, to whom you bore witness — look, he is baptising, and all are going to him.”  </a:t>
            </a:r>
            <a:r>
              <a:rPr lang="en-AU" sz="2300" b="1" baseline="30000" dirty="0">
                <a:solidFill>
                  <a:srgbClr val="FFFFFF"/>
                </a:solidFill>
                <a:effectLst/>
                <a:latin typeface="Times New Roman" panose="02020603050405020304" pitchFamily="18" charset="0"/>
                <a:ea typeface="Times New Roman" panose="02020603050405020304" pitchFamily="18" charset="0"/>
              </a:rPr>
              <a:t>27 </a:t>
            </a:r>
            <a:r>
              <a:rPr lang="en-AU" sz="2300" dirty="0">
                <a:solidFill>
                  <a:srgbClr val="FFFFFF"/>
                </a:solidFill>
                <a:effectLst/>
                <a:latin typeface="Times New Roman" panose="02020603050405020304" pitchFamily="18" charset="0"/>
                <a:ea typeface="Times New Roman" panose="02020603050405020304" pitchFamily="18" charset="0"/>
              </a:rPr>
              <a:t>John answered, “A person cannot receive even one thing unless it is given him from heaven.  </a:t>
            </a:r>
            <a:r>
              <a:rPr lang="en-AU" sz="2300" b="1" baseline="30000" dirty="0">
                <a:solidFill>
                  <a:srgbClr val="FFFFFF"/>
                </a:solidFill>
                <a:effectLst/>
                <a:latin typeface="Times New Roman" panose="02020603050405020304" pitchFamily="18" charset="0"/>
                <a:ea typeface="Times New Roman" panose="02020603050405020304" pitchFamily="18" charset="0"/>
              </a:rPr>
              <a:t>28 </a:t>
            </a:r>
            <a:r>
              <a:rPr lang="en-AU" sz="2300" dirty="0">
                <a:solidFill>
                  <a:srgbClr val="FFFFFF"/>
                </a:solidFill>
                <a:effectLst/>
                <a:latin typeface="Times New Roman" panose="02020603050405020304" pitchFamily="18" charset="0"/>
                <a:ea typeface="Times New Roman" panose="02020603050405020304" pitchFamily="18" charset="0"/>
              </a:rPr>
              <a:t>You yourselves bear me witness, that I said, ‘I am not the Christ, but I have been sent before him.’  </a:t>
            </a:r>
            <a:r>
              <a:rPr lang="en-AU" sz="2300" b="1" baseline="30000" dirty="0">
                <a:solidFill>
                  <a:srgbClr val="FFFFFF"/>
                </a:solidFill>
                <a:effectLst/>
                <a:latin typeface="Times New Roman" panose="02020603050405020304" pitchFamily="18" charset="0"/>
                <a:ea typeface="Times New Roman" panose="02020603050405020304" pitchFamily="18" charset="0"/>
              </a:rPr>
              <a:t>29 </a:t>
            </a:r>
            <a:r>
              <a:rPr lang="en-AU" sz="2300" dirty="0">
                <a:solidFill>
                  <a:srgbClr val="FFFFFF"/>
                </a:solidFill>
                <a:effectLst/>
                <a:latin typeface="Times New Roman" panose="02020603050405020304" pitchFamily="18" charset="0"/>
                <a:ea typeface="Times New Roman" panose="02020603050405020304" pitchFamily="18" charset="0"/>
              </a:rPr>
              <a:t>The one who has the bride is the bridegroom.  The friend of the bridegroom, who stands and hears him, rejoices greatly at the bridegroom’s voice.  Therefore this joy of mine is now complete.  </a:t>
            </a:r>
            <a:r>
              <a:rPr lang="en-AU" sz="2300" b="1" baseline="30000" dirty="0">
                <a:solidFill>
                  <a:srgbClr val="FFFFFF"/>
                </a:solidFill>
                <a:effectLst/>
                <a:latin typeface="Times New Roman" panose="02020603050405020304" pitchFamily="18" charset="0"/>
                <a:ea typeface="Times New Roman" panose="02020603050405020304" pitchFamily="18" charset="0"/>
              </a:rPr>
              <a:t>30 </a:t>
            </a:r>
            <a:r>
              <a:rPr lang="en-AU" sz="2300" dirty="0">
                <a:solidFill>
                  <a:srgbClr val="FFFFFF"/>
                </a:solidFill>
                <a:effectLst/>
                <a:latin typeface="Times New Roman" panose="02020603050405020304" pitchFamily="18" charset="0"/>
                <a:ea typeface="Times New Roman" panose="02020603050405020304" pitchFamily="18" charset="0"/>
              </a:rPr>
              <a:t>He must increase, but I must decrease.” </a:t>
            </a:r>
            <a:endParaRPr lang="en-AU" sz="23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60204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0" y="0"/>
            <a:ext cx="9144000" cy="4273862"/>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600" b="1" baseline="30000" dirty="0">
                <a:solidFill>
                  <a:srgbClr val="FFFFFF"/>
                </a:solidFill>
                <a:effectLst/>
                <a:latin typeface="Times New Roman" panose="02020603050405020304" pitchFamily="18" charset="0"/>
                <a:ea typeface="Times New Roman" panose="02020603050405020304" pitchFamily="18" charset="0"/>
              </a:rPr>
              <a:t>31 </a:t>
            </a:r>
            <a:r>
              <a:rPr lang="en-AU" sz="2600" dirty="0">
                <a:solidFill>
                  <a:srgbClr val="FFFFFF"/>
                </a:solidFill>
                <a:effectLst/>
                <a:latin typeface="Times New Roman" panose="02020603050405020304" pitchFamily="18" charset="0"/>
                <a:ea typeface="Times New Roman" panose="02020603050405020304" pitchFamily="18" charset="0"/>
              </a:rPr>
              <a:t>He who comes from above is above all.  He who is of the earth belongs to the earth and speaks in an earthly way.  He who comes from heaven is above all.  </a:t>
            </a:r>
            <a:r>
              <a:rPr lang="en-AU" sz="2600" b="1" baseline="30000" dirty="0">
                <a:solidFill>
                  <a:srgbClr val="FFFFFF"/>
                </a:solidFill>
                <a:effectLst/>
                <a:latin typeface="Times New Roman" panose="02020603050405020304" pitchFamily="18" charset="0"/>
                <a:ea typeface="Times New Roman" panose="02020603050405020304" pitchFamily="18" charset="0"/>
              </a:rPr>
              <a:t>32 </a:t>
            </a:r>
            <a:r>
              <a:rPr lang="en-AU" sz="2600" dirty="0">
                <a:solidFill>
                  <a:srgbClr val="FFFFFF"/>
                </a:solidFill>
                <a:effectLst/>
                <a:latin typeface="Times New Roman" panose="02020603050405020304" pitchFamily="18" charset="0"/>
                <a:ea typeface="Times New Roman" panose="02020603050405020304" pitchFamily="18" charset="0"/>
              </a:rPr>
              <a:t>He bears witness to what he has seen and heard, yet no one receives his testimony.  </a:t>
            </a:r>
            <a:r>
              <a:rPr lang="en-AU" sz="2600" b="1" baseline="30000" dirty="0">
                <a:solidFill>
                  <a:srgbClr val="FFFFFF"/>
                </a:solidFill>
                <a:effectLst/>
                <a:latin typeface="Times New Roman" panose="02020603050405020304" pitchFamily="18" charset="0"/>
                <a:ea typeface="Times New Roman" panose="02020603050405020304" pitchFamily="18" charset="0"/>
              </a:rPr>
              <a:t>33 </a:t>
            </a:r>
            <a:r>
              <a:rPr lang="en-AU" sz="2600" dirty="0">
                <a:solidFill>
                  <a:srgbClr val="FFFFFF"/>
                </a:solidFill>
                <a:effectLst/>
                <a:latin typeface="Times New Roman" panose="02020603050405020304" pitchFamily="18" charset="0"/>
                <a:ea typeface="Times New Roman" panose="02020603050405020304" pitchFamily="18" charset="0"/>
              </a:rPr>
              <a:t>Whoever receives his testimony sets his seal to this, that God is true.  </a:t>
            </a:r>
            <a:r>
              <a:rPr lang="en-AU" sz="2600" b="1" baseline="30000" dirty="0">
                <a:solidFill>
                  <a:srgbClr val="FFFFFF"/>
                </a:solidFill>
                <a:effectLst/>
                <a:latin typeface="Times New Roman" panose="02020603050405020304" pitchFamily="18" charset="0"/>
                <a:ea typeface="Times New Roman" panose="02020603050405020304" pitchFamily="18" charset="0"/>
              </a:rPr>
              <a:t>34 </a:t>
            </a:r>
            <a:r>
              <a:rPr lang="en-AU" sz="2600" dirty="0">
                <a:solidFill>
                  <a:srgbClr val="FFFFFF"/>
                </a:solidFill>
                <a:effectLst/>
                <a:latin typeface="Times New Roman" panose="02020603050405020304" pitchFamily="18" charset="0"/>
                <a:ea typeface="Times New Roman" panose="02020603050405020304" pitchFamily="18" charset="0"/>
              </a:rPr>
              <a:t>For he whom God has sent utters the words of God, for he gives the Spirit without measure.  </a:t>
            </a:r>
            <a:r>
              <a:rPr lang="en-AU" sz="2600" b="1" baseline="30000" dirty="0">
                <a:solidFill>
                  <a:srgbClr val="FFFFFF"/>
                </a:solidFill>
                <a:effectLst/>
                <a:latin typeface="Times New Roman" panose="02020603050405020304" pitchFamily="18" charset="0"/>
                <a:ea typeface="Times New Roman" panose="02020603050405020304" pitchFamily="18" charset="0"/>
              </a:rPr>
              <a:t>35 </a:t>
            </a:r>
            <a:r>
              <a:rPr lang="en-AU" sz="2600" dirty="0">
                <a:solidFill>
                  <a:srgbClr val="FFFFFF"/>
                </a:solidFill>
                <a:effectLst/>
                <a:latin typeface="Times New Roman" panose="02020603050405020304" pitchFamily="18" charset="0"/>
                <a:ea typeface="Times New Roman" panose="02020603050405020304" pitchFamily="18" charset="0"/>
              </a:rPr>
              <a:t>The Father loves the Son and has given all things into his hand.  </a:t>
            </a:r>
            <a:r>
              <a:rPr lang="en-AU" sz="2600" b="1" baseline="30000" dirty="0">
                <a:solidFill>
                  <a:srgbClr val="FFFFFF"/>
                </a:solidFill>
                <a:effectLst/>
                <a:latin typeface="Times New Roman" panose="02020603050405020304" pitchFamily="18" charset="0"/>
                <a:ea typeface="Times New Roman" panose="02020603050405020304" pitchFamily="18" charset="0"/>
              </a:rPr>
              <a:t>36 </a:t>
            </a:r>
            <a:r>
              <a:rPr lang="en-AU" sz="2600" dirty="0">
                <a:solidFill>
                  <a:srgbClr val="FFFFFF"/>
                </a:solidFill>
                <a:effectLst/>
                <a:latin typeface="Times New Roman" panose="02020603050405020304" pitchFamily="18" charset="0"/>
                <a:ea typeface="Times New Roman" panose="02020603050405020304" pitchFamily="18" charset="0"/>
              </a:rPr>
              <a:t>Whoever believes in the Son has eternal life;  whoever does not obey the Son shall not see life, but the wrath of God remains on him.</a:t>
            </a:r>
            <a:r>
              <a:rPr lang="en-AU" sz="2600" dirty="0">
                <a:effectLst/>
              </a:rPr>
              <a:t>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9144000"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Significance</a:t>
            </a:r>
          </a:p>
        </p:txBody>
      </p:sp>
      <p:sp>
        <p:nvSpPr>
          <p:cNvPr id="11" name="TextBox 10">
            <a:extLst>
              <a:ext uri="{FF2B5EF4-FFF2-40B4-BE49-F238E27FC236}">
                <a16:creationId xmlns:a16="http://schemas.microsoft.com/office/drawing/2014/main" id="{53B57893-188B-BFAE-4894-D2F466478B47}"/>
              </a:ext>
            </a:extLst>
          </p:cNvPr>
          <p:cNvSpPr txBox="1"/>
          <p:nvPr/>
        </p:nvSpPr>
        <p:spPr>
          <a:xfrm>
            <a:off x="681642" y="672046"/>
            <a:ext cx="8462357" cy="336759"/>
          </a:xfrm>
          <a:prstGeom prst="rect">
            <a:avLst/>
          </a:prstGeom>
          <a:solidFill>
            <a:schemeClr val="bg1"/>
          </a:solidFill>
        </p:spPr>
        <p:txBody>
          <a:bodyPr wrap="square" rtlCol="0">
            <a:spAutoFit/>
          </a:bodyPr>
          <a:lstStyle/>
          <a:p>
            <a:pPr>
              <a:lnSpc>
                <a:spcPct val="105000"/>
              </a:lnSpc>
            </a:pP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Therefore this joy of mine is now complete.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30 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He must increase, but I must decrease.</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21" name="TextBox 20">
            <a:extLst>
              <a:ext uri="{FF2B5EF4-FFF2-40B4-BE49-F238E27FC236}">
                <a16:creationId xmlns:a16="http://schemas.microsoft.com/office/drawing/2014/main" id="{D92D72CC-0627-455D-C2D0-C2CC0D55C7CB}"/>
              </a:ext>
            </a:extLst>
          </p:cNvPr>
          <p:cNvSpPr txBox="1"/>
          <p:nvPr/>
        </p:nvSpPr>
        <p:spPr>
          <a:xfrm>
            <a:off x="-1" y="346926"/>
            <a:ext cx="697160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Our whole purpose is to point to Jesus and His Significance</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47475" y="1008805"/>
            <a:ext cx="899652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role of a preacher/pastor/minister is to lower one’s self and lift up Christ.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born again.  Put to death old self-centred self, and are born again to give glory to The Lord.</a:t>
            </a:r>
          </a:p>
        </p:txBody>
      </p:sp>
      <p:sp>
        <p:nvSpPr>
          <p:cNvPr id="2" name="TextBox 1">
            <a:extLst>
              <a:ext uri="{FF2B5EF4-FFF2-40B4-BE49-F238E27FC236}">
                <a16:creationId xmlns:a16="http://schemas.microsoft.com/office/drawing/2014/main" id="{D5406DBA-450D-3374-3F47-C5FFEDC62223}"/>
              </a:ext>
            </a:extLst>
          </p:cNvPr>
          <p:cNvSpPr txBox="1"/>
          <p:nvPr/>
        </p:nvSpPr>
        <p:spPr>
          <a:xfrm>
            <a:off x="-1" y="1854300"/>
            <a:ext cx="697160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freeing nature of the Gospel.  </a:t>
            </a:r>
          </a:p>
        </p:txBody>
      </p:sp>
      <p:sp>
        <p:nvSpPr>
          <p:cNvPr id="3" name="TextBox 2">
            <a:extLst>
              <a:ext uri="{FF2B5EF4-FFF2-40B4-BE49-F238E27FC236}">
                <a16:creationId xmlns:a16="http://schemas.microsoft.com/office/drawing/2014/main" id="{DFC74B4E-3A9A-1A5C-A5B0-799F56159C20}"/>
              </a:ext>
            </a:extLst>
          </p:cNvPr>
          <p:cNvSpPr txBox="1"/>
          <p:nvPr/>
        </p:nvSpPr>
        <p:spPr>
          <a:xfrm>
            <a:off x="147474" y="2150420"/>
            <a:ext cx="885243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longer striving for significance.  Jesus Christ is significant &amp; we are in Him.</a:t>
            </a:r>
          </a:p>
        </p:txBody>
      </p:sp>
      <p:sp>
        <p:nvSpPr>
          <p:cNvPr id="7" name="TextBox 6">
            <a:extLst>
              <a:ext uri="{FF2B5EF4-FFF2-40B4-BE49-F238E27FC236}">
                <a16:creationId xmlns:a16="http://schemas.microsoft.com/office/drawing/2014/main" id="{9151A0D0-9067-278B-E5A1-06E7F4D8EF63}"/>
              </a:ext>
            </a:extLst>
          </p:cNvPr>
          <p:cNvSpPr txBox="1"/>
          <p:nvPr/>
        </p:nvSpPr>
        <p:spPr>
          <a:xfrm>
            <a:off x="16624" y="2452816"/>
            <a:ext cx="9127375"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Greatness &amp; the Uniqueness of Jesus Christ</a:t>
            </a:r>
          </a:p>
        </p:txBody>
      </p:sp>
      <p:sp>
        <p:nvSpPr>
          <p:cNvPr id="10" name="TextBox 9">
            <a:extLst>
              <a:ext uri="{FF2B5EF4-FFF2-40B4-BE49-F238E27FC236}">
                <a16:creationId xmlns:a16="http://schemas.microsoft.com/office/drawing/2014/main" id="{86471A77-22F2-B212-07E8-30B2804A5D41}"/>
              </a:ext>
            </a:extLst>
          </p:cNvPr>
          <p:cNvSpPr txBox="1"/>
          <p:nvPr/>
        </p:nvSpPr>
        <p:spPr>
          <a:xfrm>
            <a:off x="147475" y="2760020"/>
            <a:ext cx="8990982"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Son of God;  Comes from Heaven;  Above all</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Bears witness as an eye-witness to Heavenly Things</a:t>
            </a:r>
          </a:p>
        </p:txBody>
      </p:sp>
      <p:sp>
        <p:nvSpPr>
          <p:cNvPr id="20" name="TextBox 19">
            <a:extLst>
              <a:ext uri="{FF2B5EF4-FFF2-40B4-BE49-F238E27FC236}">
                <a16:creationId xmlns:a16="http://schemas.microsoft.com/office/drawing/2014/main" id="{CA0C7A9D-7712-E475-2D6D-AB6E846A2F8E}"/>
              </a:ext>
            </a:extLst>
          </p:cNvPr>
          <p:cNvSpPr txBox="1"/>
          <p:nvPr/>
        </p:nvSpPr>
        <p:spPr>
          <a:xfrm>
            <a:off x="809105" y="3348744"/>
            <a:ext cx="8334894" cy="595291"/>
          </a:xfrm>
          <a:prstGeom prst="rect">
            <a:avLst/>
          </a:prstGeom>
          <a:solidFill>
            <a:schemeClr val="bg1"/>
          </a:solidFill>
        </p:spPr>
        <p:txBody>
          <a:bodyPr wrap="square" rtlCol="0">
            <a:spAutoFit/>
          </a:bodyPr>
          <a:lstStyle/>
          <a:p>
            <a:pPr>
              <a:lnSpc>
                <a:spcPct val="105000"/>
              </a:lnSpc>
            </a:pP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32 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He bears witness to what he has seen and heard, yet no one receives his testimony.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33 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Whoever receives his testimony sets his seal to this, that God is true.</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23" name="TextBox 22">
            <a:extLst>
              <a:ext uri="{FF2B5EF4-FFF2-40B4-BE49-F238E27FC236}">
                <a16:creationId xmlns:a16="http://schemas.microsoft.com/office/drawing/2014/main" id="{D98D2061-1E69-149C-5332-7E0BFC027860}"/>
              </a:ext>
            </a:extLst>
          </p:cNvPr>
          <p:cNvSpPr txBox="1"/>
          <p:nvPr/>
        </p:nvSpPr>
        <p:spPr>
          <a:xfrm>
            <a:off x="153017" y="3923801"/>
            <a:ext cx="899098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one” an exaggeration to make a point that “only a few” will believe Jesus.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There are lovers of truth who will “sign up” “seal” that God is true.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firm in their belief.</a:t>
            </a:r>
          </a:p>
        </p:txBody>
      </p:sp>
      <p:sp>
        <p:nvSpPr>
          <p:cNvPr id="24" name="TextBox 23">
            <a:extLst>
              <a:ext uri="{FF2B5EF4-FFF2-40B4-BE49-F238E27FC236}">
                <a16:creationId xmlns:a16="http://schemas.microsoft.com/office/drawing/2014/main" id="{6F0AC1A5-4C0F-E55E-E963-DF84AF3F5DFA}"/>
              </a:ext>
            </a:extLst>
          </p:cNvPr>
          <p:cNvSpPr txBox="1"/>
          <p:nvPr/>
        </p:nvSpPr>
        <p:spPr>
          <a:xfrm>
            <a:off x="0" y="4747129"/>
            <a:ext cx="374072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Trinity (Father, Son, Holy Spirit)</a:t>
            </a:r>
          </a:p>
        </p:txBody>
      </p:sp>
      <p:sp>
        <p:nvSpPr>
          <p:cNvPr id="25" name="TextBox 24">
            <a:extLst>
              <a:ext uri="{FF2B5EF4-FFF2-40B4-BE49-F238E27FC236}">
                <a16:creationId xmlns:a16="http://schemas.microsoft.com/office/drawing/2014/main" id="{437B055D-6619-4A37-2E15-E7060F988DA2}"/>
              </a:ext>
            </a:extLst>
          </p:cNvPr>
          <p:cNvSpPr txBox="1"/>
          <p:nvPr/>
        </p:nvSpPr>
        <p:spPr>
          <a:xfrm>
            <a:off x="3622193" y="4747129"/>
            <a:ext cx="551626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Son of God gives His Spirit without measure.</a:t>
            </a:r>
          </a:p>
        </p:txBody>
      </p:sp>
      <p:sp>
        <p:nvSpPr>
          <p:cNvPr id="26" name="TextBox 25">
            <a:extLst>
              <a:ext uri="{FF2B5EF4-FFF2-40B4-BE49-F238E27FC236}">
                <a16:creationId xmlns:a16="http://schemas.microsoft.com/office/drawing/2014/main" id="{53C9C0A0-E86E-91A2-2D62-40B10D788F23}"/>
              </a:ext>
            </a:extLst>
          </p:cNvPr>
          <p:cNvSpPr txBox="1"/>
          <p:nvPr/>
        </p:nvSpPr>
        <p:spPr>
          <a:xfrm>
            <a:off x="8928" y="5018678"/>
            <a:ext cx="912952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Holy Spirit helps us to understand the Word of God.  It becomes life-changing.</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Father loves The Son.  Given all things into His hand.   (brings us into this relationship)</a:t>
            </a:r>
          </a:p>
        </p:txBody>
      </p:sp>
    </p:spTree>
    <p:extLst>
      <p:ext uri="{BB962C8B-B14F-4D97-AF65-F5344CB8AC3E}">
        <p14:creationId xmlns:p14="http://schemas.microsoft.com/office/powerpoint/2010/main" val="1420883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1" grpId="0"/>
      <p:bldP spid="22" grpId="0" build="p"/>
      <p:bldP spid="2" grpId="0"/>
      <p:bldP spid="3" grpId="0"/>
      <p:bldP spid="7" grpId="0"/>
      <p:bldP spid="10" grpId="0" build="p"/>
      <p:bldP spid="20" grpId="0" animBg="1"/>
      <p:bldP spid="23" grpId="0" build="p"/>
      <p:bldP spid="24" grpId="0"/>
      <p:bldP spid="25" grpId="0"/>
      <p:bldP spid="2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68AE490-5450-198C-CC13-A0449848B79D}"/>
              </a:ext>
            </a:extLst>
          </p:cNvPr>
          <p:cNvSpPr txBox="1"/>
          <p:nvPr/>
        </p:nvSpPr>
        <p:spPr>
          <a:xfrm>
            <a:off x="-1" y="0"/>
            <a:ext cx="1579419" cy="400110"/>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000" dirty="0">
                <a:solidFill>
                  <a:srgbClr val="FFFF00"/>
                </a:solidFill>
                <a:latin typeface="Times New Roman" panose="02020603050405020304" pitchFamily="18" charset="0"/>
                <a:cs typeface="Times New Roman" panose="02020603050405020304" pitchFamily="18" charset="0"/>
              </a:rPr>
              <a:t>Significance</a:t>
            </a:r>
          </a:p>
        </p:txBody>
      </p:sp>
      <p:sp>
        <p:nvSpPr>
          <p:cNvPr id="11" name="TextBox 10">
            <a:extLst>
              <a:ext uri="{FF2B5EF4-FFF2-40B4-BE49-F238E27FC236}">
                <a16:creationId xmlns:a16="http://schemas.microsoft.com/office/drawing/2014/main" id="{53B57893-188B-BFAE-4894-D2F466478B47}"/>
              </a:ext>
            </a:extLst>
          </p:cNvPr>
          <p:cNvSpPr txBox="1"/>
          <p:nvPr/>
        </p:nvSpPr>
        <p:spPr>
          <a:xfrm>
            <a:off x="537554" y="340560"/>
            <a:ext cx="8462357" cy="336759"/>
          </a:xfrm>
          <a:prstGeom prst="rect">
            <a:avLst/>
          </a:prstGeom>
          <a:solidFill>
            <a:schemeClr val="bg1"/>
          </a:solidFill>
        </p:spPr>
        <p:txBody>
          <a:bodyPr wrap="square" rtlCol="0">
            <a:spAutoFit/>
          </a:bodyPr>
          <a:lstStyle/>
          <a:p>
            <a:pPr>
              <a:lnSpc>
                <a:spcPct val="105000"/>
              </a:lnSpc>
            </a:pP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Therefore this joy of mine is now complete.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30 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He must increase, but I must decrease.</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21" name="TextBox 20">
            <a:extLst>
              <a:ext uri="{FF2B5EF4-FFF2-40B4-BE49-F238E27FC236}">
                <a16:creationId xmlns:a16="http://schemas.microsoft.com/office/drawing/2014/main" id="{D92D72CC-0627-455D-C2D0-C2CC0D55C7CB}"/>
              </a:ext>
            </a:extLst>
          </p:cNvPr>
          <p:cNvSpPr txBox="1"/>
          <p:nvPr/>
        </p:nvSpPr>
        <p:spPr>
          <a:xfrm>
            <a:off x="1931322" y="-2086"/>
            <a:ext cx="609046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Our whole purpose is to point to Jesus and His Significance</a:t>
            </a:r>
          </a:p>
        </p:txBody>
      </p:sp>
      <p:sp>
        <p:nvSpPr>
          <p:cNvPr id="22" name="TextBox 21">
            <a:extLst>
              <a:ext uri="{FF2B5EF4-FFF2-40B4-BE49-F238E27FC236}">
                <a16:creationId xmlns:a16="http://schemas.microsoft.com/office/drawing/2014/main" id="{7A18689A-96C7-29DB-3E75-9C3D5E081B8A}"/>
              </a:ext>
            </a:extLst>
          </p:cNvPr>
          <p:cNvSpPr txBox="1"/>
          <p:nvPr/>
        </p:nvSpPr>
        <p:spPr>
          <a:xfrm>
            <a:off x="141932" y="629294"/>
            <a:ext cx="8996524"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role of a preacher/pastor/minister is to lower one’s self and lift up Christ.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born again.  Put to death old self-centred self, and are born again to give glory to The Lord.</a:t>
            </a:r>
          </a:p>
        </p:txBody>
      </p:sp>
      <p:sp>
        <p:nvSpPr>
          <p:cNvPr id="2" name="TextBox 1">
            <a:extLst>
              <a:ext uri="{FF2B5EF4-FFF2-40B4-BE49-F238E27FC236}">
                <a16:creationId xmlns:a16="http://schemas.microsoft.com/office/drawing/2014/main" id="{D5406DBA-450D-3374-3F47-C5FFEDC62223}"/>
              </a:ext>
            </a:extLst>
          </p:cNvPr>
          <p:cNvSpPr txBox="1"/>
          <p:nvPr/>
        </p:nvSpPr>
        <p:spPr>
          <a:xfrm>
            <a:off x="-1" y="1459036"/>
            <a:ext cx="697160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freeing nature of the Gospel.  </a:t>
            </a:r>
          </a:p>
        </p:txBody>
      </p:sp>
      <p:sp>
        <p:nvSpPr>
          <p:cNvPr id="3" name="TextBox 2">
            <a:extLst>
              <a:ext uri="{FF2B5EF4-FFF2-40B4-BE49-F238E27FC236}">
                <a16:creationId xmlns:a16="http://schemas.microsoft.com/office/drawing/2014/main" id="{DFC74B4E-3A9A-1A5C-A5B0-799F56159C20}"/>
              </a:ext>
            </a:extLst>
          </p:cNvPr>
          <p:cNvSpPr txBox="1"/>
          <p:nvPr/>
        </p:nvSpPr>
        <p:spPr>
          <a:xfrm>
            <a:off x="3131126" y="1465056"/>
            <a:ext cx="600178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 longer striving for significance.  Jesus is significant.</a:t>
            </a:r>
          </a:p>
        </p:txBody>
      </p:sp>
      <p:sp>
        <p:nvSpPr>
          <p:cNvPr id="7" name="TextBox 6">
            <a:extLst>
              <a:ext uri="{FF2B5EF4-FFF2-40B4-BE49-F238E27FC236}">
                <a16:creationId xmlns:a16="http://schemas.microsoft.com/office/drawing/2014/main" id="{9151A0D0-9067-278B-E5A1-06E7F4D8EF63}"/>
              </a:ext>
            </a:extLst>
          </p:cNvPr>
          <p:cNvSpPr txBox="1"/>
          <p:nvPr/>
        </p:nvSpPr>
        <p:spPr>
          <a:xfrm>
            <a:off x="-5542" y="1767367"/>
            <a:ext cx="4876801"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Greatness &amp; the Uniqueness of Jesus Christ</a:t>
            </a:r>
          </a:p>
        </p:txBody>
      </p:sp>
      <p:sp>
        <p:nvSpPr>
          <p:cNvPr id="10" name="TextBox 9">
            <a:extLst>
              <a:ext uri="{FF2B5EF4-FFF2-40B4-BE49-F238E27FC236}">
                <a16:creationId xmlns:a16="http://schemas.microsoft.com/office/drawing/2014/main" id="{86471A77-22F2-B212-07E8-30B2804A5D41}"/>
              </a:ext>
            </a:extLst>
          </p:cNvPr>
          <p:cNvSpPr txBox="1"/>
          <p:nvPr/>
        </p:nvSpPr>
        <p:spPr>
          <a:xfrm>
            <a:off x="4572000" y="1791199"/>
            <a:ext cx="457200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Son of God;  Comes from Heaven;  Above all</a:t>
            </a:r>
          </a:p>
        </p:txBody>
      </p:sp>
      <p:sp>
        <p:nvSpPr>
          <p:cNvPr id="20" name="TextBox 19">
            <a:extLst>
              <a:ext uri="{FF2B5EF4-FFF2-40B4-BE49-F238E27FC236}">
                <a16:creationId xmlns:a16="http://schemas.microsoft.com/office/drawing/2014/main" id="{CA0C7A9D-7712-E475-2D6D-AB6E846A2F8E}"/>
              </a:ext>
            </a:extLst>
          </p:cNvPr>
          <p:cNvSpPr txBox="1"/>
          <p:nvPr/>
        </p:nvSpPr>
        <p:spPr>
          <a:xfrm>
            <a:off x="297103" y="4049452"/>
            <a:ext cx="8447885" cy="595291"/>
          </a:xfrm>
          <a:prstGeom prst="rect">
            <a:avLst/>
          </a:prstGeom>
          <a:solidFill>
            <a:schemeClr val="bg1"/>
          </a:solidFill>
        </p:spPr>
        <p:txBody>
          <a:bodyPr wrap="square" rtlCol="0">
            <a:spAutoFit/>
          </a:bodyPr>
          <a:lstStyle/>
          <a:p>
            <a:pPr>
              <a:lnSpc>
                <a:spcPct val="105000"/>
              </a:lnSpc>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36 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Whoever is believing in the Son has eternal life;  </a:t>
            </a:r>
          </a:p>
          <a:p>
            <a:pPr>
              <a:lnSpc>
                <a:spcPct val="105000"/>
              </a:lnSpc>
            </a:pP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whoever does not obey the Son shall not see life, but the wrath of God remains on him.</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23" name="TextBox 22">
            <a:extLst>
              <a:ext uri="{FF2B5EF4-FFF2-40B4-BE49-F238E27FC236}">
                <a16:creationId xmlns:a16="http://schemas.microsoft.com/office/drawing/2014/main" id="{D98D2061-1E69-149C-5332-7E0BFC027860}"/>
              </a:ext>
            </a:extLst>
          </p:cNvPr>
          <p:cNvSpPr txBox="1"/>
          <p:nvPr/>
        </p:nvSpPr>
        <p:spPr>
          <a:xfrm>
            <a:off x="153017" y="2334341"/>
            <a:ext cx="899098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a few will believe Jesus.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There are lovers of truth who will “sign up” “seal” that God is true.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firm in their belief.</a:t>
            </a:r>
          </a:p>
        </p:txBody>
      </p:sp>
      <p:sp>
        <p:nvSpPr>
          <p:cNvPr id="24" name="TextBox 23">
            <a:extLst>
              <a:ext uri="{FF2B5EF4-FFF2-40B4-BE49-F238E27FC236}">
                <a16:creationId xmlns:a16="http://schemas.microsoft.com/office/drawing/2014/main" id="{6F0AC1A5-4C0F-E55E-E963-DF84AF3F5DFA}"/>
              </a:ext>
            </a:extLst>
          </p:cNvPr>
          <p:cNvSpPr txBox="1"/>
          <p:nvPr/>
        </p:nvSpPr>
        <p:spPr>
          <a:xfrm>
            <a:off x="0" y="3157669"/>
            <a:ext cx="3740728"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The Trinity (Father, Son, Holy Spirit)</a:t>
            </a:r>
          </a:p>
        </p:txBody>
      </p:sp>
      <p:sp>
        <p:nvSpPr>
          <p:cNvPr id="25" name="TextBox 24">
            <a:extLst>
              <a:ext uri="{FF2B5EF4-FFF2-40B4-BE49-F238E27FC236}">
                <a16:creationId xmlns:a16="http://schemas.microsoft.com/office/drawing/2014/main" id="{437B055D-6619-4A37-2E15-E7060F988DA2}"/>
              </a:ext>
            </a:extLst>
          </p:cNvPr>
          <p:cNvSpPr txBox="1"/>
          <p:nvPr/>
        </p:nvSpPr>
        <p:spPr>
          <a:xfrm>
            <a:off x="3622193" y="3157669"/>
            <a:ext cx="5516263"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Son of God gives His Spirit without measure.</a:t>
            </a:r>
          </a:p>
        </p:txBody>
      </p:sp>
      <p:sp>
        <p:nvSpPr>
          <p:cNvPr id="26" name="TextBox 25">
            <a:extLst>
              <a:ext uri="{FF2B5EF4-FFF2-40B4-BE49-F238E27FC236}">
                <a16:creationId xmlns:a16="http://schemas.microsoft.com/office/drawing/2014/main" id="{53C9C0A0-E86E-91A2-2D62-40B10D788F23}"/>
              </a:ext>
            </a:extLst>
          </p:cNvPr>
          <p:cNvSpPr txBox="1"/>
          <p:nvPr/>
        </p:nvSpPr>
        <p:spPr>
          <a:xfrm>
            <a:off x="8928" y="3429218"/>
            <a:ext cx="912952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Holy Spirit helps us to understand the Word of God.  It becomes life-changing.</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Father loves The Son.  Given all things into His hand.   (brings us into this relationship)</a:t>
            </a:r>
          </a:p>
        </p:txBody>
      </p:sp>
      <p:sp>
        <p:nvSpPr>
          <p:cNvPr id="27" name="TextBox 26">
            <a:extLst>
              <a:ext uri="{FF2B5EF4-FFF2-40B4-BE49-F238E27FC236}">
                <a16:creationId xmlns:a16="http://schemas.microsoft.com/office/drawing/2014/main" id="{DA31FFFA-148A-2D6E-84DA-12A3269F4DB1}"/>
              </a:ext>
            </a:extLst>
          </p:cNvPr>
          <p:cNvSpPr txBox="1"/>
          <p:nvPr/>
        </p:nvSpPr>
        <p:spPr>
          <a:xfrm>
            <a:off x="153017" y="2051269"/>
            <a:ext cx="522978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Bears witness as an eye-witness to Heavenly Things</a:t>
            </a:r>
          </a:p>
        </p:txBody>
      </p:sp>
      <p:sp>
        <p:nvSpPr>
          <p:cNvPr id="28" name="TextBox 27">
            <a:extLst>
              <a:ext uri="{FF2B5EF4-FFF2-40B4-BE49-F238E27FC236}">
                <a16:creationId xmlns:a16="http://schemas.microsoft.com/office/drawing/2014/main" id="{9ECAE656-F616-63CE-0C12-DE97A7DB08C6}"/>
              </a:ext>
            </a:extLst>
          </p:cNvPr>
          <p:cNvSpPr txBox="1"/>
          <p:nvPr/>
        </p:nvSpPr>
        <p:spPr>
          <a:xfrm>
            <a:off x="413480" y="4692302"/>
            <a:ext cx="8215129" cy="595291"/>
          </a:xfrm>
          <a:prstGeom prst="rect">
            <a:avLst/>
          </a:prstGeom>
          <a:solidFill>
            <a:schemeClr val="bg1"/>
          </a:solidFill>
        </p:spPr>
        <p:txBody>
          <a:bodyPr wrap="square" rtlCol="0">
            <a:spAutoFit/>
          </a:bodyPr>
          <a:lstStyle/>
          <a:p>
            <a:pPr>
              <a:lnSpc>
                <a:spcPct val="105000"/>
              </a:lnSpc>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18 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Whoever is believing in him is not condemned, but whoever does not believe is condemned already, because he has not believed in the name of the only Son of God.</a:t>
            </a:r>
            <a:r>
              <a:rPr lang="en-AU" sz="1600" dirty="0">
                <a:effectLst/>
              </a:rPr>
              <a:t> </a:t>
            </a:r>
            <a:endParaRPr lang="en-AU" sz="1600" dirty="0">
              <a:solidFill>
                <a:srgbClr val="000000"/>
              </a:solidFill>
              <a:latin typeface="Times New Roman" panose="02020603050405020304" pitchFamily="18" charset="0"/>
              <a:ea typeface="Times New Roman" panose="02020603050405020304" pitchFamily="18" charset="0"/>
            </a:endParaRPr>
          </a:p>
        </p:txBody>
      </p:sp>
      <p:sp>
        <p:nvSpPr>
          <p:cNvPr id="29" name="TextBox 28">
            <a:extLst>
              <a:ext uri="{FF2B5EF4-FFF2-40B4-BE49-F238E27FC236}">
                <a16:creationId xmlns:a16="http://schemas.microsoft.com/office/drawing/2014/main" id="{2961B35C-FA51-0B31-12CC-9036D125FB8F}"/>
              </a:ext>
            </a:extLst>
          </p:cNvPr>
          <p:cNvSpPr txBox="1"/>
          <p:nvPr/>
        </p:nvSpPr>
        <p:spPr>
          <a:xfrm>
            <a:off x="0" y="5280186"/>
            <a:ext cx="4156364"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Am I a friend of the Bride Groom (Jesus)?  </a:t>
            </a:r>
          </a:p>
        </p:txBody>
      </p:sp>
      <p:sp>
        <p:nvSpPr>
          <p:cNvPr id="30" name="TextBox 29">
            <a:extLst>
              <a:ext uri="{FF2B5EF4-FFF2-40B4-BE49-F238E27FC236}">
                <a16:creationId xmlns:a16="http://schemas.microsoft.com/office/drawing/2014/main" id="{132FFA83-60B0-0C3B-A61C-3CF93FAFD652}"/>
              </a:ext>
            </a:extLst>
          </p:cNvPr>
          <p:cNvSpPr txBox="1"/>
          <p:nvPr/>
        </p:nvSpPr>
        <p:spPr>
          <a:xfrm>
            <a:off x="4056611" y="5321337"/>
            <a:ext cx="457200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Rejoicing in the exaltation of Jesus</a:t>
            </a:r>
          </a:p>
        </p:txBody>
      </p:sp>
    </p:spTree>
    <p:extLst>
      <p:ext uri="{BB962C8B-B14F-4D97-AF65-F5344CB8AC3E}">
        <p14:creationId xmlns:p14="http://schemas.microsoft.com/office/powerpoint/2010/main" val="271034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0"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23234</TotalTime>
  <Words>916</Words>
  <Application>Microsoft Macintosh PowerPoint</Application>
  <PresentationFormat>On-screen Show (16:10)</PresentationFormat>
  <Paragraphs>59</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372</cp:revision>
  <cp:lastPrinted>2026-02-28T05:56:29Z</cp:lastPrinted>
  <dcterms:created xsi:type="dcterms:W3CDTF">2024-07-12T04:24:48Z</dcterms:created>
  <dcterms:modified xsi:type="dcterms:W3CDTF">2026-02-28T06:01:44Z</dcterms:modified>
</cp:coreProperties>
</file>